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379" r:id="rId13"/>
    <p:sldId id="266" r:id="rId14"/>
    <p:sldId id="267" r:id="rId15"/>
    <p:sldId id="268" r:id="rId16"/>
    <p:sldId id="269" r:id="rId17"/>
    <p:sldId id="270" r:id="rId18"/>
    <p:sldId id="271" r:id="rId19"/>
    <p:sldId id="384" r:id="rId20"/>
    <p:sldId id="380" r:id="rId21"/>
    <p:sldId id="382" r:id="rId22"/>
    <p:sldId id="273" r:id="rId23"/>
  </p:sldIdLst>
  <p:sldSz cx="9144000" cy="6858000" type="screen4x3"/>
  <p:notesSz cx="9926638" cy="6797675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2"/>
            <a:ext cx="6858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7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543675" y="365125"/>
            <a:ext cx="1971675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28649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2"/>
            <a:ext cx="6858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7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299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7" y="4589463"/>
            <a:ext cx="78867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37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49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7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365125"/>
            <a:ext cx="78867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1" y="1681162"/>
            <a:ext cx="3868339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1" y="2505074"/>
            <a:ext cx="3868339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2"/>
            <a:ext cx="3887390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390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68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509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823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887390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0" y="2057399"/>
            <a:ext cx="294917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835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3887390" y="987425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0" y="2057399"/>
            <a:ext cx="294917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98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512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543675" y="365125"/>
            <a:ext cx="1971675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28649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9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7" y="4589463"/>
            <a:ext cx="78867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49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365125"/>
            <a:ext cx="78867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1" y="1681162"/>
            <a:ext cx="3868339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1" y="2505074"/>
            <a:ext cx="3868339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2"/>
            <a:ext cx="3887390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390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887390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0" y="2057399"/>
            <a:ext cx="294917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3887390" y="987425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0" y="2057399"/>
            <a:ext cx="294917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49" y="365125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49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28649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49" y="365125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49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28649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10.02.2022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66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Содержимое 4"/>
          <p:cNvSpPr txBox="1"/>
          <p:nvPr/>
        </p:nvSpPr>
        <p:spPr bwMode="auto">
          <a:xfrm>
            <a:off x="1025838" y="1313760"/>
            <a:ext cx="7187300" cy="31683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>
              <a:spcBef>
                <a:spcPts val="0"/>
              </a:spcBef>
              <a:spcAft>
                <a:spcPts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>
              <a:spcBef>
                <a:spcPts val="0"/>
              </a:spcBef>
              <a:spcAft>
                <a:spcPts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>
              <a:spcBef>
                <a:spcPts val="0"/>
              </a:spcBef>
              <a:spcAft>
                <a:spcPts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Об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утверждении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распределения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субсидий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предоставляемых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в 2022 – 2024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годах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между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государственными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учреждениями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Тверской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области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 </a:t>
            </a:r>
            <a:r>
              <a:rPr lang="ru-RU"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в отношении которых Министерство культуры Тверской области осуществляет функции и полномочия учредителя,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на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проведение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lang="ru-RU" sz="2800" b="1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капитального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ремонта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здания</a:t>
            </a:r>
            <a:r>
              <a:rPr lang="ru-RU"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dirty="0"/>
          </a:p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ГБУК ТО «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Тверской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государственный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театр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b="1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кукол</a:t>
            </a:r>
            <a:r>
              <a:rPr sz="2800" b="1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» </a:t>
            </a:r>
            <a:r>
              <a:rPr lang="ru-RU" sz="2000" b="1" dirty="0">
                <a:latin typeface="Times New Roman"/>
                <a:cs typeface="Times New Roman"/>
              </a:rPr>
              <a:t> </a:t>
            </a:r>
            <a:endParaRPr lang="ru-RU" sz="3000" b="1" dirty="0">
              <a:latin typeface="Times New Roman"/>
              <a:cs typeface="Times New Roman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814293" y="6032136"/>
            <a:ext cx="6674619" cy="57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/>
                <a:cs typeface="Times New Roman"/>
              </a:rPr>
              <a:t>г. Тверь</a:t>
            </a:r>
            <a:endParaRPr dirty="0"/>
          </a:p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/>
                <a:cs typeface="Times New Roman"/>
              </a:rPr>
              <a:t>11 февраля 2022 года</a:t>
            </a:r>
            <a:endParaRPr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30864" y="272748"/>
            <a:ext cx="7949672" cy="67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b="1">
                <a:solidFill>
                  <a:srgbClr val="A88000"/>
                </a:solidFill>
                <a:latin typeface="Times New Roman"/>
                <a:cs typeface="Times New Roman"/>
              </a:rPr>
              <a:t>МИНИСТЕРСТВО КУЛЬТУРЫ </a:t>
            </a:r>
            <a:endParaRPr/>
          </a:p>
          <a:p>
            <a:pPr>
              <a:defRPr/>
            </a:pPr>
            <a:r>
              <a:rPr lang="ru-RU" b="1">
                <a:solidFill>
                  <a:srgbClr val="A88000"/>
                </a:solidFill>
                <a:latin typeface="Times New Roman"/>
                <a:cs typeface="Times New Roman"/>
              </a:rPr>
              <a:t>ТВЕРСКОЙ ОБЛАСТИ</a:t>
            </a:r>
            <a:endParaRPr/>
          </a:p>
          <a:p>
            <a:pPr algn="just">
              <a:defRPr/>
            </a:pPr>
            <a:r>
              <a:rPr lang="ru-RU" b="1">
                <a:solidFill>
                  <a:srgbClr val="A88000"/>
                </a:solidFill>
                <a:latin typeface="Times New Roman"/>
                <a:cs typeface="Times New Roman"/>
              </a:rPr>
              <a:t> </a:t>
            </a:r>
            <a:endParaRPr/>
          </a:p>
        </p:txBody>
      </p:sp>
      <p:sp>
        <p:nvSpPr>
          <p:cNvPr id="7" name="Прямоугольник 6"/>
          <p:cNvSpPr>
            <a:spLocks noChangeArrowheads="1"/>
          </p:cNvSpPr>
          <p:nvPr/>
        </p:nvSpPr>
        <p:spPr bwMode="auto">
          <a:xfrm>
            <a:off x="930862" y="1136341"/>
            <a:ext cx="8057768" cy="35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433" tIns="40242" rIns="80433" bIns="40242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9445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23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ФОЙЕ  ТЕАТРА КУКОЛ ПОСЛЕ ПРОВЕДЕНИЯ РЕМОНТНЫХ РАБОТ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45061" y="951475"/>
            <a:ext cx="3444699" cy="2648973"/>
          </a:xfrm>
          <a:prstGeom prst="rect">
            <a:avLst/>
          </a:prstGeom>
        </p:spPr>
      </p:pic>
      <p:pic>
        <p:nvPicPr>
          <p:cNvPr id="8" name="Рисунок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16239" y="951474"/>
            <a:ext cx="3444699" cy="26489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90637" y="3798000"/>
            <a:ext cx="3392987" cy="26103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907475" y="3798000"/>
            <a:ext cx="3435049" cy="26415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80735"/>
            <a:ext cx="2057400" cy="365124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800" b="1" i="0" u="none" strike="noStrike" cap="none" spc="0" dirty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ФОЙЕ. ПРЕДЛОЖЕНИ</a:t>
            </a:r>
            <a:r>
              <a:rPr lang="en-US" sz="1800" b="1" i="0" u="none" strike="noStrike" cap="none" spc="0" dirty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ru-RU" sz="1800" b="1" i="0" u="none" strike="noStrike" cap="none" spc="0" dirty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 ПО ЗАМЕНЕ  </a:t>
            </a:r>
            <a:r>
              <a:rPr lang="ru-RU" b="1" dirty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НАПОЛЬНОГО ПОКРЫТИЯ</a:t>
            </a:r>
            <a:endParaRPr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12"/>
          <p:cNvSpPr/>
          <p:nvPr/>
        </p:nvSpPr>
        <p:spPr bwMode="auto">
          <a:xfrm>
            <a:off x="933990" y="4002501"/>
            <a:ext cx="7648411" cy="31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99"/>
              </a:spcAft>
              <a:defRPr/>
            </a:pPr>
            <a:r>
              <a:rPr lang="ru-RU" sz="14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</a:rPr>
              <a:t>-</a:t>
            </a:r>
            <a:endParaRPr lang="ru-RU" sz="1400">
              <a:latin typeface="Calibri"/>
              <a:ea typeface="Calibri"/>
              <a:cs typeface="Times New Roman"/>
            </a:endParaRPr>
          </a:p>
        </p:txBody>
      </p:sp>
      <p:sp>
        <p:nvSpPr>
          <p:cNvPr id="9" name=" 8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3E006BB-5A96-43AD-A2BA-1F24A4A8465B}"/>
              </a:ext>
            </a:extLst>
          </p:cNvPr>
          <p:cNvSpPr txBox="1"/>
          <p:nvPr/>
        </p:nvSpPr>
        <p:spPr>
          <a:xfrm>
            <a:off x="1331328" y="849681"/>
            <a:ext cx="763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напольного покрытия на паркетную доску или на материалы имитирующие паркетную доску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6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2" y="1684703"/>
            <a:ext cx="7568688" cy="45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8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94452"/>
            <a:ext cx="2057400" cy="365125"/>
          </a:xfrm>
        </p:spPr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6707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ФОЙЕ. ПРЕДЛОЖЕНИЯ ПО ЗАМЕНЕ МАТЕРИАЛОВ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 (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ПЕРВЫЙ ВАРИАНТ)</a:t>
            </a: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 bwMode="auto">
          <a:xfrm>
            <a:off x="1763687" y="951475"/>
            <a:ext cx="6552728" cy="12227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Замена плитки пола (по проекту) на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керамический гранит с текстурой дерева (под паркет)          размер 24х120. Укладка способом «елочка»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 </a:t>
            </a: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  <p:pic>
        <p:nvPicPr>
          <p:cNvPr id="8" name="Рисунок 9"/>
          <p:cNvPicPr/>
          <p:nvPr/>
        </p:nvPicPr>
        <p:blipFill>
          <a:blip r:embed="rId3"/>
          <a:stretch/>
        </p:blipFill>
        <p:spPr bwMode="auto">
          <a:xfrm>
            <a:off x="1763687" y="2029268"/>
            <a:ext cx="6256061" cy="3637597"/>
          </a:xfrm>
          <a:prstGeom prst="rect">
            <a:avLst/>
          </a:prstGeom>
        </p:spPr>
      </p:pic>
      <p:sp>
        <p:nvSpPr>
          <p:cNvPr id="9" name="Прямоугольник 7"/>
          <p:cNvSpPr/>
          <p:nvPr/>
        </p:nvSpPr>
        <p:spPr bwMode="auto">
          <a:xfrm>
            <a:off x="2285730" y="5780359"/>
            <a:ext cx="4572540" cy="12631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Площадь помещения – 624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кв. м.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/>
              <a:cs typeface="Times New Roman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Стоимость 1 кв.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 </a:t>
            </a: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м. от 1500 руб.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/>
              <a:cs typeface="Times New Roman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Итого: 936,0 тыс. руб.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458299" y="2095499"/>
            <a:ext cx="1114425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89677"/>
            <a:ext cx="2057400" cy="365125"/>
          </a:xfrm>
        </p:spPr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29" y="258291"/>
            <a:ext cx="8217749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ФОЙЕ. ПРЕДЛОЖЕНИЯ ПО ЗАМЕНЕ МАТЕРИАЛОВ                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 (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ВТОРОЙ ВАРИАНТ)</a:t>
            </a:r>
            <a:endParaRPr kumimoji="0" lang="ru-RU" sz="1800" b="1" i="0" u="none" strike="noStrike" kern="0" cap="none" spc="0" normalizeH="0" baseline="0" noProof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3"/>
          <p:cNvSpPr/>
          <p:nvPr/>
        </p:nvSpPr>
        <p:spPr bwMode="auto">
          <a:xfrm>
            <a:off x="1843188" y="874125"/>
            <a:ext cx="5815399" cy="97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Замена плитки пола</a:t>
            </a: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 (по проекту) на кварцвиниловый ламинат, клеевая основа.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  <p:pic>
        <p:nvPicPr>
          <p:cNvPr id="8" name="Рисунок 9"/>
          <p:cNvPicPr/>
          <p:nvPr/>
        </p:nvPicPr>
        <p:blipFill>
          <a:blip r:embed="rId3"/>
          <a:stretch/>
        </p:blipFill>
        <p:spPr bwMode="auto">
          <a:xfrm>
            <a:off x="2249991" y="1710356"/>
            <a:ext cx="5407590" cy="3437287"/>
          </a:xfrm>
          <a:prstGeom prst="rect">
            <a:avLst/>
          </a:prstGeom>
        </p:spPr>
      </p:pic>
      <p:sp>
        <p:nvSpPr>
          <p:cNvPr id="9" name="Прямоугольник 4"/>
          <p:cNvSpPr/>
          <p:nvPr/>
        </p:nvSpPr>
        <p:spPr bwMode="auto">
          <a:xfrm>
            <a:off x="2102370" y="5352290"/>
            <a:ext cx="5296030" cy="126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Площадь помещения 624 кв. м.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Стоимость 1 кв.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 </a:t>
            </a: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м. от 2500 руб. 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/>
              <a:cs typeface="Times New Roman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Итого: 1 560,0  тыс. руб.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79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 </a:t>
            </a: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80735"/>
            <a:ext cx="2057400" cy="365125"/>
          </a:xfrm>
        </p:spPr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</a:rPr>
              <a:t>ФОЙЕ. ПРЕДЛОЖЕНИЯ ПО ЗАМЕНЕ МАТЕРИА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</a:rPr>
              <a:t>ЛОВ.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</a:rPr>
              <a:t>(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</a:rPr>
              <a:t>ТРЕТИЙ ВАРИАНТ)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12"/>
          <p:cNvSpPr/>
          <p:nvPr/>
        </p:nvSpPr>
        <p:spPr bwMode="auto">
          <a:xfrm>
            <a:off x="933990" y="4002501"/>
            <a:ext cx="7648411" cy="31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0" algn="l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1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</a:rPr>
              <a:t>-</a:t>
            </a: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Прямоугольник 3"/>
          <p:cNvSpPr/>
          <p:nvPr/>
        </p:nvSpPr>
        <p:spPr bwMode="auto">
          <a:xfrm>
            <a:off x="1201781" y="1098522"/>
            <a:ext cx="7629570" cy="155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/>
              <a:cs typeface="Times New Roman"/>
            </a:endParaRPr>
          </a:p>
          <a:p>
            <a:pPr marL="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Замена плитки пола (по проекту)на модульный паркет. Клеевые сегменты 60х60. В помещениях с большой нагрузкой и проходимостью ведет себя лучше паркетной доски.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/>
              <a:cs typeface="Times New Roman"/>
            </a:endParaRPr>
          </a:p>
          <a:p>
            <a:pPr marL="589280" marR="0" lvl="0" indent="0" algn="l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 </a:t>
            </a: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rcRect t="34589" r="-1040"/>
          <a:stretch/>
        </p:blipFill>
        <p:spPr bwMode="auto">
          <a:xfrm>
            <a:off x="1691680" y="2601908"/>
            <a:ext cx="3839359" cy="2420846"/>
          </a:xfrm>
          <a:prstGeom prst="rect">
            <a:avLst/>
          </a:prstGeom>
        </p:spPr>
      </p:pic>
      <p:pic>
        <p:nvPicPr>
          <p:cNvPr id="10" name="Рисунок 11"/>
          <p:cNvPicPr/>
          <p:nvPr/>
        </p:nvPicPr>
        <p:blipFill>
          <a:blip r:embed="rId4"/>
          <a:stretch/>
        </p:blipFill>
        <p:spPr bwMode="auto">
          <a:xfrm>
            <a:off x="5818959" y="2376307"/>
            <a:ext cx="2867840" cy="3043417"/>
          </a:xfrm>
          <a:prstGeom prst="rect">
            <a:avLst/>
          </a:prstGeom>
        </p:spPr>
      </p:pic>
      <p:sp>
        <p:nvSpPr>
          <p:cNvPr id="11" name="Прямоугольник 5"/>
          <p:cNvSpPr/>
          <p:nvPr/>
        </p:nvSpPr>
        <p:spPr bwMode="auto">
          <a:xfrm>
            <a:off x="2472142" y="5481873"/>
            <a:ext cx="4572540" cy="12631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Площадь помещения – 624 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кв.м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.</a:t>
            </a: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Стоимость 1 кв.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м. от 9500 руб.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Итого: 5 928,0 тыс. руб.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457200" marR="0" lvl="0" indent="0" algn="ctr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1" u="none" strike="noStrike" kern="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Times New Roman"/>
                <a:ea typeface="Calibri"/>
                <a:cs typeface="Times New Roman"/>
              </a:rPr>
              <a:t> 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7005291" y="6367536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5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 8"/>
          <p:cNvSpPr/>
          <p:nvPr/>
        </p:nvSpPr>
        <p:spPr bwMode="auto">
          <a:xfrm>
            <a:off x="4868249" y="1441528"/>
            <a:ext cx="3009899" cy="444492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" name=" 9"/>
          <p:cNvSpPr/>
          <p:nvPr/>
        </p:nvSpPr>
        <p:spPr bwMode="auto">
          <a:xfrm>
            <a:off x="8991599" y="3108942"/>
            <a:ext cx="14218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65647" y="3174117"/>
            <a:ext cx="3618800" cy="2578982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 bwMode="auto">
          <a:xfrm>
            <a:off x="901766" y="237951"/>
            <a:ext cx="82122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РЕМОНТ ПОМЕЩЕНИЙ ТУАЛЕТНЫХ КОМНАТ</a:t>
            </a:r>
            <a:endParaRPr/>
          </a:p>
        </p:txBody>
      </p:sp>
      <p:sp>
        <p:nvSpPr>
          <p:cNvPr id="10" name="Скругленный прямоугольник 12"/>
          <p:cNvSpPr/>
          <p:nvPr/>
        </p:nvSpPr>
        <p:spPr bwMode="auto">
          <a:xfrm>
            <a:off x="1187624" y="951475"/>
            <a:ext cx="3124200" cy="121396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туалетных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комнат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(92 кв. м.)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2 362,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3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тыс. руб.*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Скругленный прямоугольник 12"/>
          <p:cNvSpPr/>
          <p:nvPr/>
        </p:nvSpPr>
        <p:spPr bwMode="auto">
          <a:xfrm>
            <a:off x="1180774" y="2276220"/>
            <a:ext cx="3137899" cy="33843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Виды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ремонтных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работ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блицовка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стен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из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плитки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блицовка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полов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из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плитки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емонтаж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подвесных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потолков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емонтаж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дверных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блоков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емонтаж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перегородок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из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алюминиевых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сплавов</a:t>
            </a: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2"/>
          <p:cNvSpPr/>
          <p:nvPr/>
        </p:nvSpPr>
        <p:spPr bwMode="auto">
          <a:xfrm>
            <a:off x="1173925" y="5837749"/>
            <a:ext cx="3137899" cy="71234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Смета стоимости работ по ремонту вестибюля</a:t>
            </a:r>
            <a:endParaRPr dirty="0"/>
          </a:p>
        </p:txBody>
      </p:sp>
      <p:pic>
        <p:nvPicPr>
          <p:cNvPr id="13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65647" y="951475"/>
            <a:ext cx="3632701" cy="20672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70626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6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1028451" y="111243"/>
            <a:ext cx="8212278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CC9900"/>
                </a:solidFill>
                <a:latin typeface="Times New Roman"/>
                <a:cs typeface="Times New Roman"/>
              </a:rPr>
              <a:t>РАБОТЫ, КОТОРЫЕ НЕ ВОШЛИ В ФИНАНСИРОВАНИЕ ПРОЕКТА </a:t>
            </a:r>
            <a:endParaRPr dirty="0"/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endParaRPr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12"/>
          <p:cNvSpPr/>
          <p:nvPr/>
        </p:nvSpPr>
        <p:spPr bwMode="auto">
          <a:xfrm>
            <a:off x="1028454" y="834338"/>
            <a:ext cx="3155121" cy="103256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системы водоснабжения и водоотведения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(92 кв. м.) 1 195,4  тыс. руб.*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" name="Скругленный прямоугольник 13"/>
          <p:cNvSpPr/>
          <p:nvPr/>
        </p:nvSpPr>
        <p:spPr bwMode="auto">
          <a:xfrm>
            <a:off x="933991" y="1981961"/>
            <a:ext cx="3317377" cy="30386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Виды ремонтных работ: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унитазов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моек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трапов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смесителей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трубопровода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9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06324" y="881962"/>
            <a:ext cx="3429000" cy="18145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auto">
          <a:xfrm>
            <a:off x="1286848" y="5365416"/>
            <a:ext cx="7305675" cy="97347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defRPr/>
            </a:pPr>
            <a:endParaRPr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986" y="5721639"/>
            <a:ext cx="4390567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endParaRPr/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80279" y="2820344"/>
            <a:ext cx="3453233" cy="2208855"/>
          </a:xfrm>
          <a:prstGeom prst="rect">
            <a:avLst/>
          </a:prstGeom>
        </p:spPr>
      </p:pic>
      <p:sp>
        <p:nvSpPr>
          <p:cNvPr id="15" name="Скругленный прямоугольник 12">
            <a:extLst>
              <a:ext uri="{FF2B5EF4-FFF2-40B4-BE49-F238E27FC236}">
                <a16:creationId xmlns="" xmlns:a16="http://schemas.microsoft.com/office/drawing/2014/main" id="{61AA3A08-D079-4CA7-A4AC-7E4020DAA5D7}"/>
              </a:ext>
            </a:extLst>
          </p:cNvPr>
          <p:cNvSpPr/>
          <p:nvPr/>
        </p:nvSpPr>
        <p:spPr bwMode="auto">
          <a:xfrm>
            <a:off x="1169616" y="5517231"/>
            <a:ext cx="7218809" cy="923745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accent4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  <a:defRPr/>
            </a:pPr>
            <a:r>
              <a:rPr lang="ru-RU">
                <a:latin typeface="Times New Roman"/>
                <a:cs typeface="Times New Roman"/>
              </a:rPr>
              <a:t>Проектно-сметная документация подготовлена </a:t>
            </a:r>
            <a:endParaRPr/>
          </a:p>
          <a:p>
            <a:pPr marL="285750" indent="-285750" algn="ctr">
              <a:buFont typeface="Arial"/>
              <a:buChar char="•"/>
              <a:defRPr/>
            </a:pPr>
            <a:r>
              <a:rPr lang="ru-RU">
                <a:latin typeface="Times New Roman"/>
                <a:cs typeface="Times New Roman"/>
              </a:rPr>
              <a:t>Получено положительное заключение экспертизы</a:t>
            </a:r>
            <a:endParaRPr/>
          </a:p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*Источник финансирования - отсутствует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4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17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Скругленный прямоугольник 13"/>
          <p:cNvSpPr/>
          <p:nvPr/>
        </p:nvSpPr>
        <p:spPr bwMode="auto">
          <a:xfrm>
            <a:off x="1169616" y="2889628"/>
            <a:ext cx="3575851" cy="2438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ремонтных работ: </a:t>
            </a:r>
            <a:endParaRPr/>
          </a:p>
          <a:p>
            <a:pPr marL="285750" indent="-285750">
              <a:buFont typeface="Wingdings"/>
              <a:buChar char="ü"/>
              <a:defRPr/>
            </a:pPr>
            <a:r>
              <a:rPr lang="ru-RU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емонтаж центробежных вентиляторов</a:t>
            </a:r>
          </a:p>
          <a:p>
            <a:pPr marL="285750" indent="-285750">
              <a:buFont typeface="Wingdings"/>
              <a:buChar char="ü"/>
              <a:defRPr/>
            </a:pPr>
            <a:r>
              <a:rPr lang="ru-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емонтаж воздуховодов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и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приточных камер</a:t>
            </a:r>
          </a:p>
          <a:p>
            <a:pPr marL="285750" indent="-285750">
              <a:buFont typeface="Wingdings"/>
              <a:buChar char="ü"/>
              <a:defRPr/>
            </a:pP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азборка кирпичных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стен</a:t>
            </a:r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  <a:defRPr/>
            </a:pPr>
            <a:r>
              <a:rPr lang="ru-RU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рокладка воздуховодов</a:t>
            </a:r>
            <a:endParaRPr lang="en-US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  <a:defRPr/>
            </a:pPr>
            <a:r>
              <a:rPr lang="ru-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онтаж </a:t>
            </a:r>
            <a:r>
              <a:rPr lang="en-US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приточных камер</a:t>
            </a:r>
            <a:endParaRPr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7" name="Скругленный прямоугольник 13"/>
          <p:cNvSpPr/>
          <p:nvPr/>
        </p:nvSpPr>
        <p:spPr bwMode="auto">
          <a:xfrm>
            <a:off x="4925401" y="2889628"/>
            <a:ext cx="3463024" cy="2438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иды ремонтных работ: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емонтаж радиаторов, калориферов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М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онтаж радиаторов и отопительных агрегатов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П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рокладка трубопроводов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Г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идравлические испытания трубопроводов систем отопления</a:t>
            </a: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" name="Скругленный прямоугольник 12"/>
          <p:cNvSpPr/>
          <p:nvPr/>
        </p:nvSpPr>
        <p:spPr bwMode="auto">
          <a:xfrm>
            <a:off x="5087690" y="1821733"/>
            <a:ext cx="2660458" cy="878691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системы 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отопления</a:t>
            </a:r>
            <a:endParaRPr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5 242,0 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Скругленный прямоугольник 12"/>
          <p:cNvSpPr/>
          <p:nvPr/>
        </p:nvSpPr>
        <p:spPr bwMode="auto">
          <a:xfrm>
            <a:off x="1169616" y="5517231"/>
            <a:ext cx="7218809" cy="923745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accent4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  <a:defRPr/>
            </a:pPr>
            <a:r>
              <a:rPr lang="ru-RU">
                <a:latin typeface="Times New Roman"/>
                <a:cs typeface="Times New Roman"/>
              </a:rPr>
              <a:t>Проектно-сметная документация подготовлена </a:t>
            </a:r>
            <a:endParaRPr/>
          </a:p>
          <a:p>
            <a:pPr marL="285750" indent="-285750" algn="ctr">
              <a:buFont typeface="Arial"/>
              <a:buChar char="•"/>
              <a:defRPr/>
            </a:pPr>
            <a:r>
              <a:rPr lang="ru-RU">
                <a:latin typeface="Times New Roman"/>
                <a:cs typeface="Times New Roman"/>
              </a:rPr>
              <a:t>Получено положительное заключение экспертизы</a:t>
            </a:r>
            <a:endParaRPr/>
          </a:p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*Источник финансирования - отсутствует</a:t>
            </a: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>
            <a:off x="1199283" y="37038"/>
            <a:ext cx="6943725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defRPr/>
            </a:pP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 РАБОТЫ, КОТОРЫЕ НЕ ВОШЛИ </a:t>
            </a:r>
            <a:endParaRPr/>
          </a:p>
          <a:p>
            <a:pPr algn="ctr">
              <a:defRPr/>
            </a:pP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В ФИНАНСИРОВАНИЕ ПРОЕКТА</a:t>
            </a:r>
            <a:endParaRPr/>
          </a:p>
        </p:txBody>
      </p:sp>
      <p:sp>
        <p:nvSpPr>
          <p:cNvPr id="11" name="Скругленный прямоугольник 12"/>
          <p:cNvSpPr/>
          <p:nvPr/>
        </p:nvSpPr>
        <p:spPr bwMode="auto">
          <a:xfrm>
            <a:off x="2411760" y="730119"/>
            <a:ext cx="4667414" cy="625217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ОТОПЛЕНИЕ И ВЕНТИЛЯЦИЯ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Общая стоимость работ: 11 600 тыс. руб.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2"/>
          <p:cNvSpPr/>
          <p:nvPr/>
        </p:nvSpPr>
        <p:spPr bwMode="auto">
          <a:xfrm>
            <a:off x="1627312" y="1811009"/>
            <a:ext cx="2660458" cy="878691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системы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вентиляции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6 358,0 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" name="Стрелка: вниз 1"/>
          <p:cNvSpPr/>
          <p:nvPr/>
        </p:nvSpPr>
        <p:spPr bwMode="auto">
          <a:xfrm>
            <a:off x="2843807" y="1390329"/>
            <a:ext cx="463467" cy="3982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 cap="flat" cmpd="sng" algn="ctr">
            <a:solidFill>
              <a:schemeClr val="accent6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Стрелка: вниз 13"/>
          <p:cNvSpPr/>
          <p:nvPr/>
        </p:nvSpPr>
        <p:spPr bwMode="auto">
          <a:xfrm>
            <a:off x="6088575" y="1390329"/>
            <a:ext cx="419099" cy="3982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 cap="flat" cmpd="sng" algn="ctr">
            <a:solidFill>
              <a:schemeClr val="accent6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83D5C563-291F-436D-9346-E747A261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0"/>
            <a:ext cx="7886700" cy="737986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ВИДЫ РЕМОНТНЫХ РАБОТ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CBB5F289-9E9E-4D18-AF77-0BFEA865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18</a:t>
            </a:r>
          </a:p>
        </p:txBody>
      </p:sp>
      <p:pic>
        <p:nvPicPr>
          <p:cNvPr id="3" name="Рисунок 1">
            <a:extLst>
              <a:ext uri="{FF2B5EF4-FFF2-40B4-BE49-F238E27FC236}">
                <a16:creationId xmlns="" xmlns:a16="http://schemas.microsoft.com/office/drawing/2014/main" id="{F39C0917-9307-41B6-830B-ED843CE7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08503" y="170541"/>
            <a:ext cx="619081" cy="753183"/>
          </a:xfrm>
          <a:prstGeom prst="rect">
            <a:avLst/>
          </a:prstGeom>
          <a:noFill/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="" xmlns:a16="http://schemas.microsoft.com/office/drawing/2014/main" id="{9207328D-3331-49E1-9644-96C96D0B463A}"/>
              </a:ext>
            </a:extLst>
          </p:cNvPr>
          <p:cNvSpPr/>
          <p:nvPr/>
        </p:nvSpPr>
        <p:spPr>
          <a:xfrm>
            <a:off x="894122" y="734821"/>
            <a:ext cx="2912318" cy="13177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Помещения, требующие дополнительных видов ремонтных работ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(798,1 кв. м.)</a:t>
            </a:r>
          </a:p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="" xmlns:a16="http://schemas.microsoft.com/office/drawing/2014/main" id="{9BFFFFBF-E5F0-40A9-9654-DB714225A22A}"/>
              </a:ext>
            </a:extLst>
          </p:cNvPr>
          <p:cNvSpPr/>
          <p:nvPr/>
        </p:nvSpPr>
        <p:spPr>
          <a:xfrm>
            <a:off x="827584" y="2148541"/>
            <a:ext cx="3168352" cy="439037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Столярная (55,3 кв. м.)</a:t>
            </a:r>
            <a:endParaRPr lang="ru-RU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Гримерная (10,6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М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астерская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(64,3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Склад бутафории </a:t>
            </a:r>
          </a:p>
          <a:p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    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(71,4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Кассовый вестибюль (16,8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Служебный вестибюль (25,7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К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оридоры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1,2,3,4 этажей (309,9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К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омнаты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персонала (178,8 кв. м.)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А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ртистические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комнаты (65,3 кв. м.)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3197BBFB-EC8F-43E8-B133-901AFFB9C6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33" y="724137"/>
            <a:ext cx="2376264" cy="31683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1FED553F-7525-4D41-B9B9-C9E5D6BFC3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71" y="4017750"/>
            <a:ext cx="3168351" cy="23762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6F84C81F-6264-4050-8189-6A7BFADE47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69" y="1897463"/>
            <a:ext cx="2345174" cy="17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5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4"/>
          </a:xfrm>
        </p:spPr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prstClr val="black"/>
                </a:solidFill>
                <a:latin typeface="Times New Roman"/>
                <a:cs typeface="Times New Roman"/>
              </a:rPr>
              <a:t>19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2">
            <a:extLst>
              <a:ext uri="{FF2B5EF4-FFF2-40B4-BE49-F238E27FC236}">
                <a16:creationId xmlns="" xmlns:a16="http://schemas.microsoft.com/office/drawing/2014/main" id="{266CE48D-8FF1-4DFD-808F-E62D1B35DE4B}"/>
              </a:ext>
            </a:extLst>
          </p:cNvPr>
          <p:cNvSpPr txBox="1"/>
          <p:nvPr/>
        </p:nvSpPr>
        <p:spPr bwMode="auto">
          <a:xfrm>
            <a:off x="759213" y="348659"/>
            <a:ext cx="8212243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 ИТОГОВАЯ СТОИМОСТЬ РАБОТ ПО КАПИТАЛЬНОМУ РЕМОНТУ ТВЕРСКОГО </a:t>
            </a:r>
            <a:r>
              <a:rPr lang="ru-RU" b="1" dirty="0">
                <a:solidFill>
                  <a:srgbClr val="CC9900"/>
                </a:solidFill>
                <a:latin typeface="Times New Roman"/>
                <a:cs typeface="Times New Roman"/>
              </a:rPr>
              <a:t>ГОСУДАРСТВЕННОГО </a:t>
            </a: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ТЕАТРА КУКОЛ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32898"/>
              </p:ext>
            </p:extLst>
          </p:nvPr>
        </p:nvGraphicFramePr>
        <p:xfrm>
          <a:off x="933450" y="934360"/>
          <a:ext cx="7753350" cy="5577840"/>
        </p:xfrm>
        <a:graphic>
          <a:graphicData uri="http://schemas.openxmlformats.org/drawingml/2006/table">
            <a:tbl>
              <a:tblPr firstRow="1" bandRow="1"/>
              <a:tblGrid>
                <a:gridCol w="332279">
                  <a:extLst>
                    <a:ext uri="{9D8B030D-6E8A-4147-A177-3AD203B41FA5}">
                      <a16:colId xmlns="" xmlns:a16="http://schemas.microsoft.com/office/drawing/2014/main" val="1244302059"/>
                    </a:ext>
                  </a:extLst>
                </a:gridCol>
                <a:gridCol w="2514183">
                  <a:extLst>
                    <a:ext uri="{9D8B030D-6E8A-4147-A177-3AD203B41FA5}">
                      <a16:colId xmlns="" xmlns:a16="http://schemas.microsoft.com/office/drawing/2014/main" val="1881510766"/>
                    </a:ext>
                  </a:extLst>
                </a:gridCol>
                <a:gridCol w="1526994">
                  <a:extLst>
                    <a:ext uri="{9D8B030D-6E8A-4147-A177-3AD203B41FA5}">
                      <a16:colId xmlns="" xmlns:a16="http://schemas.microsoft.com/office/drawing/2014/main" val="1229814080"/>
                    </a:ext>
                  </a:extLst>
                </a:gridCol>
                <a:gridCol w="1689947">
                  <a:extLst>
                    <a:ext uri="{9D8B030D-6E8A-4147-A177-3AD203B41FA5}">
                      <a16:colId xmlns="" xmlns:a16="http://schemas.microsoft.com/office/drawing/2014/main" val="986488344"/>
                    </a:ext>
                  </a:extLst>
                </a:gridCol>
                <a:gridCol w="1689947">
                  <a:extLst>
                    <a:ext uri="{9D8B030D-6E8A-4147-A177-3AD203B41FA5}">
                      <a16:colId xmlns="" xmlns:a16="http://schemas.microsoft.com/office/drawing/2014/main" val="2780003015"/>
                    </a:ext>
                  </a:extLst>
                </a:gridCol>
              </a:tblGrid>
              <a:tr h="103045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</a:t>
                      </a:r>
                    </a:p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Дополнительная потребность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с учетом индекса прогнозной инфляции на период выполнения работ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9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Капитальный ремонт здания (фасад, кровля, вестибюль, фойе, туалетные комнаты)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51 841,24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+6 </a:t>
                      </a:r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279,49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58 120,73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116753"/>
                  </a:ext>
                </a:extLst>
              </a:tr>
              <a:tr h="41790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системы водоснабжения и водоотведения</a:t>
                      </a:r>
                    </a:p>
                    <a:p>
                      <a:pPr algn="l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 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195,40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1 195,40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1355150"/>
                  </a:ext>
                </a:extLst>
              </a:tr>
              <a:tr h="51755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системы вентиляции</a:t>
                      </a:r>
                    </a:p>
                    <a:p>
                      <a:pPr algn="l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+6 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358,00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6 358,00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3975890"/>
                  </a:ext>
                </a:extLst>
              </a:tr>
              <a:tr h="41790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системы отопления</a:t>
                      </a:r>
                    </a:p>
                    <a:p>
                      <a:pPr algn="l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+5 </a:t>
                      </a:r>
                      <a:r>
                        <a:rPr kumimoji="0" lang="ru-RU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5 242,00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1099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01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5"/>
          </a:xfrm>
        </p:spPr>
        <p:txBody>
          <a:bodyPr/>
          <a:lstStyle/>
          <a:p>
            <a:pPr>
              <a:defRPr/>
            </a:pPr>
            <a:r>
              <a:rPr sz="140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475958" y="125488"/>
            <a:ext cx="8213035" cy="83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РАСПРЕДЕЛЕНИЕ СУБСИДИЙ НА ИНЫЕ ЦЕЛИ </a:t>
            </a:r>
            <a:b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</a:b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(В ТОМ ЧИСЛЕ СРЕДСТВА ФЕДЕРАЛЬНОГО БЮДЖЕТА) </a:t>
            </a:r>
            <a:b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</a:b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В 2022 ГОДУ</a:t>
            </a:r>
            <a:endParaRPr/>
          </a:p>
        </p:txBody>
      </p:sp>
      <p:sp>
        <p:nvSpPr>
          <p:cNvPr id="6" name="Скругленный прямоугольник 3"/>
          <p:cNvSpPr/>
          <p:nvPr/>
        </p:nvSpPr>
        <p:spPr bwMode="auto">
          <a:xfrm>
            <a:off x="946933" y="951476"/>
            <a:ext cx="7905208" cy="65181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defRPr/>
            </a:pPr>
            <a:endParaRPr lang="ru-RU" b="1">
              <a:latin typeface="Times New Roman"/>
              <a:ea typeface="Times New Roman"/>
              <a:cs typeface="Times New Roman"/>
            </a:endParaRPr>
          </a:p>
          <a:p>
            <a:pPr algn="ctr" defTabSz="914217">
              <a:lnSpc>
                <a:spcPct val="90000"/>
              </a:lnSpc>
              <a:defRPr/>
            </a:pPr>
            <a:r>
              <a:rPr lang="ru-RU" b="1">
                <a:latin typeface="Times New Roman"/>
                <a:ea typeface="Times New Roman"/>
                <a:cs typeface="Times New Roman"/>
              </a:rPr>
              <a:t>Модернизация региональных и муниципальных театров юного зрителя и театров кукол путем их реконструкции и капитального ремонта</a:t>
            </a:r>
            <a:endParaRPr/>
          </a:p>
          <a:p>
            <a:pPr algn="ctr" defTabSz="914217">
              <a:lnSpc>
                <a:spcPct val="90000"/>
              </a:lnSpc>
              <a:defRPr/>
            </a:pPr>
            <a:endParaRPr lang="ru-RU" b="1"/>
          </a:p>
        </p:txBody>
      </p:sp>
      <p:sp>
        <p:nvSpPr>
          <p:cNvPr id="7" name="Скругленный прямоугольник 4"/>
          <p:cNvSpPr/>
          <p:nvPr/>
        </p:nvSpPr>
        <p:spPr bwMode="auto">
          <a:xfrm>
            <a:off x="4067944" y="1771519"/>
            <a:ext cx="4784301" cy="347329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b="1">
                <a:latin typeface="Times New Roman"/>
                <a:ea typeface="Times New Roman"/>
                <a:cs typeface="Times New Roman"/>
              </a:rPr>
              <a:t>Капитальный ремонт здания Театра кукол </a:t>
            </a:r>
            <a:endParaRPr/>
          </a:p>
        </p:txBody>
      </p:sp>
      <p:sp>
        <p:nvSpPr>
          <p:cNvPr id="8" name="Скругленный прямоугольник 6"/>
          <p:cNvSpPr/>
          <p:nvPr/>
        </p:nvSpPr>
        <p:spPr bwMode="auto">
          <a:xfrm>
            <a:off x="933992" y="1760449"/>
            <a:ext cx="2908375" cy="71669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ФБ  50 285,9 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тыс. руб.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ОБ  1 555,3 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тыс. руб.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b="1" dirty="0">
                <a:latin typeface="Times New Roman"/>
                <a:cs typeface="Times New Roman"/>
              </a:rPr>
              <a:t>Всего  51 841,2 </a:t>
            </a:r>
            <a:r>
              <a:rPr lang="ru-RU" b="1" dirty="0">
                <a:latin typeface="Times New Roman"/>
                <a:ea typeface="Times New Roman"/>
                <a:cs typeface="Times New Roman"/>
              </a:rPr>
              <a:t>тыс. руб.</a:t>
            </a:r>
            <a:endParaRPr lang="ru-RU" b="1" dirty="0">
              <a:latin typeface="Times New Roman"/>
              <a:cs typeface="Times New Roman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Рисунок 5"/>
          <p:cNvPicPr>
            <a:picLocks noChangeAspect="1"/>
          </p:cNvPicPr>
          <p:nvPr/>
        </p:nvPicPr>
        <p:blipFill>
          <a:blip r:embed="rId3"/>
          <a:srcRect b="25816"/>
          <a:stretch/>
        </p:blipFill>
        <p:spPr bwMode="auto">
          <a:xfrm>
            <a:off x="4349475" y="2255112"/>
            <a:ext cx="4339518" cy="2345282"/>
          </a:xfrm>
          <a:prstGeom prst="rect">
            <a:avLst/>
          </a:prstGeom>
        </p:spPr>
      </p:pic>
      <p:sp>
        <p:nvSpPr>
          <p:cNvPr id="11" name="Скругленный прямоугольник 11"/>
          <p:cNvSpPr/>
          <p:nvPr/>
        </p:nvSpPr>
        <p:spPr bwMode="auto">
          <a:xfrm>
            <a:off x="933992" y="2654731"/>
            <a:ext cx="2908374" cy="198943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</a:t>
            </a:r>
            <a:endParaRPr/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фасада здания</a:t>
            </a:r>
            <a:b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кровли здания</a:t>
            </a:r>
            <a:endParaRPr/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фойе и вестибюля</a:t>
            </a:r>
            <a:endParaRPr/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помещений туалетных комнат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2"/>
          <p:cNvSpPr/>
          <p:nvPr/>
        </p:nvSpPr>
        <p:spPr bwMode="auto">
          <a:xfrm>
            <a:off x="946933" y="5128055"/>
            <a:ext cx="7905208" cy="101325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ru-RU" sz="160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ru-RU" sz="1600">
                <a:latin typeface="Times New Roman"/>
                <a:ea typeface="Times New Roman"/>
                <a:cs typeface="Times New Roman"/>
              </a:rPr>
              <a:t>Соглашение о предоставлении в 2022-2024 годах субсидии из федерального бюджета бюджету Тверской области в целях софинансирования расходов на модернизацию региональных и муниципальных театров юного зрителя и театров кукол путем их капитального ремонта от 28.12.2021 № 054-09-2022-154</a:t>
            </a:r>
            <a:endParaRPr/>
          </a:p>
        </p:txBody>
      </p:sp>
      <p:sp>
        <p:nvSpPr>
          <p:cNvPr id="13" name="TextBox 9"/>
          <p:cNvSpPr txBox="1"/>
          <p:nvPr/>
        </p:nvSpPr>
        <p:spPr bwMode="auto">
          <a:xfrm>
            <a:off x="4349475" y="4644168"/>
            <a:ext cx="4339624" cy="30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latin typeface="Times New Roman"/>
                <a:cs typeface="Times New Roman"/>
              </a:rPr>
              <a:t>Общая площадь здания – 3 304 кв. м</a:t>
            </a:r>
            <a:endParaRPr/>
          </a:p>
        </p:txBody>
      </p:sp>
      <p:pic>
        <p:nvPicPr>
          <p:cNvPr id="14" name="Рисунок 1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2320" y="-125001"/>
            <a:ext cx="1958548" cy="12045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4"/>
          </a:xfrm>
        </p:spPr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20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2">
            <a:extLst>
              <a:ext uri="{FF2B5EF4-FFF2-40B4-BE49-F238E27FC236}">
                <a16:creationId xmlns="" xmlns:a16="http://schemas.microsoft.com/office/drawing/2014/main" id="{266CE48D-8FF1-4DFD-808F-E62D1B35DE4B}"/>
              </a:ext>
            </a:extLst>
          </p:cNvPr>
          <p:cNvSpPr txBox="1"/>
          <p:nvPr/>
        </p:nvSpPr>
        <p:spPr bwMode="auto">
          <a:xfrm>
            <a:off x="759213" y="348659"/>
            <a:ext cx="82122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cs typeface="Times New Roman"/>
              </a:rPr>
              <a:t> ИТОГОВАЯ СТОИМОСТЬ РАБОТ ПО КАПИТАЛЬНОМУ РЕМОНТУ ТВЕРСКОГО ОБЛАСТНОГО ТЕАТРА КУКОЛ (продолжение)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32613"/>
              </p:ext>
            </p:extLst>
          </p:nvPr>
        </p:nvGraphicFramePr>
        <p:xfrm>
          <a:off x="933990" y="1556792"/>
          <a:ext cx="7742462" cy="4014547"/>
        </p:xfrm>
        <a:graphic>
          <a:graphicData uri="http://schemas.openxmlformats.org/drawingml/2006/table">
            <a:tbl>
              <a:tblPr firstRow="1" bandRow="1"/>
              <a:tblGrid>
                <a:gridCol w="368864">
                  <a:extLst>
                    <a:ext uri="{9D8B030D-6E8A-4147-A177-3AD203B41FA5}">
                      <a16:colId xmlns="" xmlns:a16="http://schemas.microsoft.com/office/drawing/2014/main" val="1244302059"/>
                    </a:ext>
                  </a:extLst>
                </a:gridCol>
                <a:gridCol w="2410901">
                  <a:extLst>
                    <a:ext uri="{9D8B030D-6E8A-4147-A177-3AD203B41FA5}">
                      <a16:colId xmlns="" xmlns:a16="http://schemas.microsoft.com/office/drawing/2014/main" val="1881510766"/>
                    </a:ext>
                  </a:extLst>
                </a:gridCol>
                <a:gridCol w="1286659">
                  <a:extLst>
                    <a:ext uri="{9D8B030D-6E8A-4147-A177-3AD203B41FA5}">
                      <a16:colId xmlns="" xmlns:a16="http://schemas.microsoft.com/office/drawing/2014/main" val="1229814080"/>
                    </a:ext>
                  </a:extLst>
                </a:gridCol>
                <a:gridCol w="1838019">
                  <a:extLst>
                    <a:ext uri="{9D8B030D-6E8A-4147-A177-3AD203B41FA5}">
                      <a16:colId xmlns="" xmlns:a16="http://schemas.microsoft.com/office/drawing/2014/main" val="1337640621"/>
                    </a:ext>
                  </a:extLst>
                </a:gridCol>
                <a:gridCol w="1838019">
                  <a:extLst>
                    <a:ext uri="{9D8B030D-6E8A-4147-A177-3AD203B41FA5}">
                      <a16:colId xmlns="" xmlns:a16="http://schemas.microsoft.com/office/drawing/2014/main" val="2780003015"/>
                    </a:ext>
                  </a:extLst>
                </a:gridCol>
              </a:tblGrid>
              <a:tr h="103045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</a:t>
                      </a:r>
                    </a:p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Дополнительная потребность, тыс. руб.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с учетом индекса прогнозной инфляции на период выполнения работ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9515212"/>
                  </a:ext>
                </a:extLst>
              </a:tr>
              <a:tr h="41790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служебных помещений (столярная, гримерная и бутафорная мастерские, кассовый и служебный вестибюль, коридоры, комнаты персонала и артистические комнаты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+13 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004,72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13 004,72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116753"/>
                  </a:ext>
                </a:extLst>
              </a:tr>
              <a:tr h="417907">
                <a:tc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51 841,24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32 079,61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83 920,85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1380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97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 bwMode="auto">
          <a:xfrm>
            <a:off x="8654311" y="6378360"/>
            <a:ext cx="37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 dirty="0">
                <a:latin typeface="Times New Roman"/>
                <a:cs typeface="Times New Roman"/>
              </a:rPr>
              <a:t>21</a:t>
            </a:r>
          </a:p>
        </p:txBody>
      </p:sp>
      <p:sp>
        <p:nvSpPr>
          <p:cNvPr id="5" name="Прямоугольник 6"/>
          <p:cNvSpPr/>
          <p:nvPr/>
        </p:nvSpPr>
        <p:spPr bwMode="auto">
          <a:xfrm>
            <a:off x="1024859" y="4101823"/>
            <a:ext cx="52338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Министерство культуры Тверской области</a:t>
            </a:r>
            <a:endParaRPr dirty="0"/>
          </a:p>
          <a:p>
            <a:pPr defTabSz="685800"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Юридический адрес: г. Тверь, проспект Чайковского, д.26</a:t>
            </a:r>
            <a:endParaRPr dirty="0"/>
          </a:p>
          <a:p>
            <a:pPr defTabSz="685800"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Телефон: 8 (4822) 34-28-54</a:t>
            </a:r>
            <a:endParaRPr dirty="0"/>
          </a:p>
          <a:p>
            <a:pPr defTabSz="685800">
              <a:defRPr/>
            </a:pP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mail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info@tvercult69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Times New Roman"/>
                <a:cs typeface="Times New Roman"/>
              </a:rPr>
              <a:t>ru</a:t>
            </a:r>
            <a:endParaRPr lang="ru-RU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685800">
              <a:defRPr/>
            </a:pP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Министр 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культуры Тверской области </a:t>
            </a:r>
            <a:endParaRPr dirty="0"/>
          </a:p>
          <a:p>
            <a:pPr defTabSz="685800">
              <a:defRPr/>
            </a:pP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Сальникова Татьяна </a:t>
            </a:r>
            <a:r>
              <a:rPr lang="en-US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Александров</a:t>
            </a: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на</a:t>
            </a:r>
            <a:endParaRPr lang="ru-RU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807040" y="6350474"/>
            <a:ext cx="2057400" cy="365125"/>
          </a:xfrm>
        </p:spPr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842614-9944-0330-18ED-0436EB7581BC}" type="slidenum">
              <a:rPr kumimoji="0" lang="ru-RU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3275856" y="227441"/>
            <a:ext cx="3245049" cy="36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</a:rPr>
              <a:t> ЭТАПЫ РАБОТ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Скругленный прямоугольник 3"/>
          <p:cNvSpPr/>
          <p:nvPr/>
        </p:nvSpPr>
        <p:spPr bwMode="auto">
          <a:xfrm>
            <a:off x="1219742" y="770292"/>
            <a:ext cx="7024870" cy="774256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accent4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21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Одобрение Бюджетной комиссии,  Согласование Минфин ТО, Соглашение с Театром кукол в системе </a:t>
            </a: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«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Электронный бюджет</a:t>
            </a: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»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                          до </a:t>
            </a: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15.02.2022*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Скругленный прямоугольник 6"/>
          <p:cNvSpPr/>
          <p:nvPr/>
        </p:nvSpPr>
        <p:spPr bwMode="auto">
          <a:xfrm>
            <a:off x="1162590" y="1684247"/>
            <a:ext cx="7082022" cy="1024214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I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 этап – наружные работы (ремонт фасада и кровли)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дополнительно: освещение фасада (подготовка проекта, расчет сметной </a:t>
            </a: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стоимости, выделение дополнительных ассигнований на работы )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Скругленный прямоугольник 6"/>
          <p:cNvSpPr/>
          <p:nvPr/>
        </p:nvSpPr>
        <p:spPr bwMode="auto">
          <a:xfrm>
            <a:off x="1134015" y="2759565"/>
            <a:ext cx="7043727" cy="1537593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II 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этап – внутренние работы (ремонт вестибюля, фойе, устройство водоснабжения и канализации санитарных комнат)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д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ополнительно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: частичная замена материалов, включение дополнительных видов работ (внесение изменений в проектно-сметную документацию, выделение дополнительных ассигнований)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18" name="Скругленный прямоугольник 11"/>
          <p:cNvSpPr/>
          <p:nvPr/>
        </p:nvSpPr>
        <p:spPr bwMode="auto">
          <a:xfrm>
            <a:off x="1150309" y="4348262"/>
            <a:ext cx="6968702" cy="1050900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III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этап – благоустройство территории вокруг здания 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д</a:t>
            </a: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ополнительно: </a:t>
            </a: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подготовка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проекта, расчет сметной стоимости, выделение дополнительных ассигнований на работы по </a:t>
            </a: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</a:rPr>
              <a:t>благоустройству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R="0" lvl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9" name="TextBox 25"/>
          <p:cNvSpPr txBox="1"/>
          <p:nvPr/>
        </p:nvSpPr>
        <p:spPr bwMode="auto">
          <a:xfrm>
            <a:off x="279560" y="5350543"/>
            <a:ext cx="7882302" cy="1421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285750" algn="l" defTabSz="4572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Контрольные  точки реализации Национального проекта «Культура»</a:t>
            </a:r>
          </a:p>
          <a:p>
            <a:pPr marL="742950" marR="0" lvl="0" indent="-285750" algn="l" defTabSz="4572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Arial"/>
              </a:rPr>
              <a:t>публикация извещения о процедуре торгов – 01.03.2022</a:t>
            </a:r>
          </a:p>
          <a:p>
            <a:pPr marL="742950" marR="0" lvl="0" indent="-285750" algn="l" defTabSz="4572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Arial"/>
              </a:rPr>
              <a:t>заключение контракта – 01.04.2022</a:t>
            </a:r>
          </a:p>
          <a:p>
            <a:pPr marL="742950" marR="0" lvl="0" indent="-285750" algn="l" defTabSz="4572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Arial"/>
              </a:rPr>
              <a:t>в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Arial"/>
              </a:rPr>
              <a:t>ыполнение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Arial"/>
              </a:rPr>
              <a:t> работ – 01.11.2022</a:t>
            </a:r>
          </a:p>
          <a:p>
            <a:pPr marL="742950" marR="0" lvl="0" indent="-285750" algn="l" defTabSz="4572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Arial"/>
              </a:rPr>
              <a:t>кассовое исполнение – 01.12.2022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" name="Стрелка: изогнутая вправо 19"/>
          <p:cNvSpPr/>
          <p:nvPr/>
        </p:nvSpPr>
        <p:spPr bwMode="auto">
          <a:xfrm>
            <a:off x="953474" y="1940886"/>
            <a:ext cx="200025" cy="96202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1" name="Стрелка: изогнутая вправо 20"/>
          <p:cNvSpPr/>
          <p:nvPr/>
        </p:nvSpPr>
        <p:spPr bwMode="auto">
          <a:xfrm>
            <a:off x="933990" y="2965353"/>
            <a:ext cx="200025" cy="96202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Стрелка: изогнутая вправо 21"/>
          <p:cNvSpPr/>
          <p:nvPr/>
        </p:nvSpPr>
        <p:spPr bwMode="auto">
          <a:xfrm>
            <a:off x="933990" y="3952446"/>
            <a:ext cx="200025" cy="96202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5"/>
          </a:xfrm>
        </p:spPr>
        <p:txBody>
          <a:bodyPr/>
          <a:lstStyle/>
          <a:p>
            <a:pPr>
              <a:defRPr/>
            </a:pPr>
            <a:fld id="{20C744D8-5D24-40B5-8211-596EBBEF60D4}" type="slidenum">
              <a:rPr lang="ru-RU" sz="1400">
                <a:solidFill>
                  <a:schemeClr val="tx1"/>
                </a:solidFill>
                <a:latin typeface="Times New Roman"/>
                <a:cs typeface="Times New Roman"/>
              </a:rPr>
              <a:t>4</a:t>
            </a:fld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53802" y="260809"/>
            <a:ext cx="80106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ФАСАД И КРОВЛЯ ЗДАНИЯ ТЕАТРА КУКОЛ 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11"/>
          <p:cNvSpPr/>
          <p:nvPr/>
        </p:nvSpPr>
        <p:spPr bwMode="auto">
          <a:xfrm>
            <a:off x="875875" y="1672144"/>
            <a:ext cx="3721675" cy="25157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Виды работ: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Отбивка штукатурки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Устройство наружной теплоизоляции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</a:t>
            </a:r>
            <a:r>
              <a:rPr lang="ru-RU" dirty="0" err="1">
                <a:solidFill>
                  <a:schemeClr val="tx1"/>
                </a:solidFill>
                <a:latin typeface="Times New Roman"/>
                <a:cs typeface="Times New Roman"/>
              </a:rPr>
              <a:t>отмостки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Укладка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утеплителя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Ш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тукатурка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фасада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здания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Замена оконных блоков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Замена дверных блоков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dirty="0" err="1">
                <a:latin typeface="Times New Roman"/>
                <a:cs typeface="Times New Roman"/>
              </a:rPr>
              <a:t>Замена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err="1">
                <a:latin typeface="Times New Roman"/>
                <a:cs typeface="Times New Roman"/>
              </a:rPr>
              <a:t>пожарной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err="1">
                <a:latin typeface="Times New Roman"/>
                <a:cs typeface="Times New Roman"/>
              </a:rPr>
              <a:t>лестницы</a:t>
            </a: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8" name="Picture 2" descr="C:\Users\Наталья\Downloads\3. Южный фасад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331640" y="4378821"/>
            <a:ext cx="3124632" cy="2343474"/>
          </a:xfrm>
          <a:prstGeom prst="rect">
            <a:avLst/>
          </a:prstGeom>
          <a:noFill/>
        </p:spPr>
      </p:pic>
      <p:pic>
        <p:nvPicPr>
          <p:cNvPr id="9" name="Рисунок 1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14768" y="4378821"/>
            <a:ext cx="2742464" cy="2343475"/>
          </a:xfrm>
          <a:prstGeom prst="rect">
            <a:avLst/>
          </a:prstGeom>
        </p:spPr>
      </p:pic>
      <p:sp>
        <p:nvSpPr>
          <p:cNvPr id="10" name="Скругленный прямоугольник 21"/>
          <p:cNvSpPr/>
          <p:nvPr/>
        </p:nvSpPr>
        <p:spPr bwMode="auto">
          <a:xfrm>
            <a:off x="933991" y="808145"/>
            <a:ext cx="3638009" cy="764343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dirty="0"/>
          </a:p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Стоимость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ремонта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фасада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здания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театра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16 030,0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 тыс. руб.</a:t>
            </a: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 dirty="0"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Скругленный прямоугольник 20"/>
          <p:cNvSpPr/>
          <p:nvPr/>
        </p:nvSpPr>
        <p:spPr bwMode="auto">
          <a:xfrm>
            <a:off x="4807515" y="1692841"/>
            <a:ext cx="4156970" cy="24950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Разборка существующей кровли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Утепление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Устройство стяжки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Устройство ПВХ мембраны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en-US">
                <a:latin typeface="Times New Roman"/>
                <a:cs typeface="Times New Roman"/>
              </a:rPr>
              <a:t>Укладка гидроизоляционного строя</a:t>
            </a:r>
            <a:endParaRPr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водосточных воронок и колпаков на вентиляционных трубах 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21"/>
          <p:cNvSpPr/>
          <p:nvPr/>
        </p:nvSpPr>
        <p:spPr bwMode="auto">
          <a:xfrm>
            <a:off x="4845129" y="778376"/>
            <a:ext cx="4146470" cy="764343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кровли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 здания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5 269,9 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 lang="en-US"/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1028452" y="111244"/>
            <a:ext cx="8212351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ФАСАД  ЗДАНИЯ </a:t>
            </a:r>
            <a:endParaRPr/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ПОСЛЕ ПРОВЕДЕНИЯ РЕМОНТНЫХ РАБОТ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 6"/>
          <p:cNvSpPr/>
          <p:nvPr/>
        </p:nvSpPr>
        <p:spPr bwMode="auto">
          <a:xfrm>
            <a:off x="431710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87282" y="946866"/>
            <a:ext cx="6275616" cy="2710769"/>
          </a:xfrm>
          <a:prstGeom prst="rect">
            <a:avLst/>
          </a:prstGeom>
        </p:spPr>
      </p:pic>
      <p:sp>
        <p:nvSpPr>
          <p:cNvPr id="9" name=" 8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0" name=" 9"/>
          <p:cNvSpPr/>
          <p:nvPr/>
        </p:nvSpPr>
        <p:spPr bwMode="auto">
          <a:xfrm>
            <a:off x="-1424300" y="3877518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282" y="3822645"/>
            <a:ext cx="6275615" cy="2685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/>
        </p:nvPicPr>
        <p:blipFill>
          <a:blip r:embed="rId2"/>
          <a:srcRect l="7771" t="10920" r="3054" b="24599"/>
          <a:stretch/>
        </p:blipFill>
        <p:spPr bwMode="auto">
          <a:xfrm>
            <a:off x="2043485" y="234773"/>
            <a:ext cx="6764908" cy="3619818"/>
          </a:xfrm>
          <a:prstGeom prst="rect">
            <a:avLst/>
          </a:prstGeom>
        </p:spPr>
      </p:pic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48264" y="6440664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6</a:t>
            </a:r>
            <a:endParaRPr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2"/>
          <p:cNvSpPr txBox="1"/>
          <p:nvPr/>
        </p:nvSpPr>
        <p:spPr bwMode="auto">
          <a:xfrm>
            <a:off x="1028452" y="111244"/>
            <a:ext cx="8215051" cy="33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ФАСАД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ТЕАТРА КУКОЛ. ЦВЕТОВОЕ РЕШЕНИЕ</a:t>
            </a:r>
            <a:endParaRPr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 6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" name=" 8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0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28452" y="691305"/>
            <a:ext cx="1015033" cy="1353377"/>
          </a:xfrm>
          <a:prstGeom prst="rect">
            <a:avLst/>
          </a:prstGeom>
        </p:spPr>
      </p:pic>
      <p:sp>
        <p:nvSpPr>
          <p:cNvPr id="11" name="TextBox 14"/>
          <p:cNvSpPr txBox="1"/>
          <p:nvPr/>
        </p:nvSpPr>
        <p:spPr bwMode="auto">
          <a:xfrm>
            <a:off x="827583" y="5653209"/>
            <a:ext cx="7849050" cy="9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>
                <a:latin typeface="Times New Roman"/>
                <a:ea typeface="Times New Roman"/>
              </a:rPr>
              <a:t>Цветовое решение определено </a:t>
            </a:r>
            <a:r>
              <a:rPr lang="ru-RU" sz="1800">
                <a:latin typeface="Times New Roman"/>
                <a:ea typeface="Times New Roman"/>
              </a:rPr>
              <a:t>с учётом окружающей </a:t>
            </a:r>
            <a:endParaRPr/>
          </a:p>
          <a:p>
            <a:pPr algn="ctr">
              <a:defRPr/>
            </a:pPr>
            <a:r>
              <a:rPr lang="ru-RU" sz="1800">
                <a:latin typeface="Times New Roman"/>
                <a:ea typeface="Times New Roman"/>
              </a:rPr>
              <a:t>градостроительной  среды</a:t>
            </a:r>
            <a:endParaRPr/>
          </a:p>
          <a:p>
            <a:pPr algn="ctr">
              <a:defRPr/>
            </a:pPr>
            <a:r>
              <a:rPr lang="ru-RU">
                <a:latin typeface="Times New Roman"/>
              </a:rPr>
              <a:t>Правила благоустройства территории города Твери</a:t>
            </a:r>
            <a:endParaRPr lang="ru-RU"/>
          </a:p>
        </p:txBody>
      </p:sp>
      <p:pic>
        <p:nvPicPr>
          <p:cNvPr id="12" name="Рисунок 2"/>
          <p:cNvPicPr>
            <a:picLocks noChangeAspect="1"/>
          </p:cNvPicPr>
          <p:nvPr/>
        </p:nvPicPr>
        <p:blipFill>
          <a:blip r:embed="rId5"/>
          <a:srcRect l="4742" t="86642" r="65794" b="1212"/>
          <a:stretch/>
        </p:blipFill>
        <p:spPr bwMode="auto">
          <a:xfrm>
            <a:off x="1475656" y="3854591"/>
            <a:ext cx="6867583" cy="1677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6110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7</a:t>
            </a:r>
            <a:endParaRPr dirty="0"/>
          </a:p>
        </p:txBody>
      </p:sp>
      <p:sp>
        <p:nvSpPr>
          <p:cNvPr id="5" name="TextBox 2"/>
          <p:cNvSpPr txBox="1"/>
          <p:nvPr/>
        </p:nvSpPr>
        <p:spPr bwMode="auto">
          <a:xfrm>
            <a:off x="933992" y="268343"/>
            <a:ext cx="793616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РЕМОНТ ВЕСТИБЮЛЯ ТЕАТРА КУКОЛ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(1 ЭТАЖ)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13"/>
          <p:cNvSpPr/>
          <p:nvPr/>
        </p:nvSpPr>
        <p:spPr bwMode="auto">
          <a:xfrm>
            <a:off x="1322501" y="2132856"/>
            <a:ext cx="3602895" cy="388843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 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Разборка облицовки стен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стен (штукатурка, окраска)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Демонтаж-монтаж ступений, укладка плиткой 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Облицовка пола гардеробных плиткой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Окраска потолка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дверей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гардеробной стойки  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электроцеха и электрощитовой 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помещений туалетов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8" name="Рисунок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16719" y="926957"/>
            <a:ext cx="3701514" cy="2776135"/>
          </a:xfrm>
          <a:prstGeom prst="rect">
            <a:avLst/>
          </a:prstGeom>
        </p:spPr>
      </p:pic>
      <p:sp>
        <p:nvSpPr>
          <p:cNvPr id="9" name="Скругленный прямоугольник 16"/>
          <p:cNvSpPr/>
          <p:nvPr/>
        </p:nvSpPr>
        <p:spPr bwMode="auto">
          <a:xfrm>
            <a:off x="1474900" y="926956"/>
            <a:ext cx="3308872" cy="1084475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вестибюля (262,5 кв. м.)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 4 557,0 тыс. руб.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0" name="Рисунок 2"/>
          <p:cNvPicPr>
            <a:picLocks noChangeAspect="1"/>
          </p:cNvPicPr>
          <p:nvPr/>
        </p:nvPicPr>
        <p:blipFill>
          <a:blip r:embed="rId4"/>
          <a:srcRect t="73100" r="70939"/>
          <a:stretch/>
        </p:blipFill>
        <p:spPr bwMode="auto">
          <a:xfrm>
            <a:off x="5668247" y="4034135"/>
            <a:ext cx="2598457" cy="1844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5668247" y="6041388"/>
            <a:ext cx="259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П</a:t>
            </a:r>
            <a:r>
              <a:rPr lang="en-US">
                <a:latin typeface="Times New Roman"/>
                <a:cs typeface="Times New Roman"/>
              </a:rPr>
              <a:t>литка керамогранит</a:t>
            </a:r>
            <a:endParaRPr lang="ru-RU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6110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8</a:t>
            </a:r>
            <a:endParaRPr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2"/>
          <p:cNvSpPr txBox="1"/>
          <p:nvPr/>
        </p:nvSpPr>
        <p:spPr bwMode="auto">
          <a:xfrm>
            <a:off x="827584" y="231773"/>
            <a:ext cx="793681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ВЕСТИБЮЛ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Ь</a:t>
            </a:r>
            <a:r>
              <a:rPr lang="en-US"/>
              <a:t> </a:t>
            </a: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ТЕАТРА КУКОЛ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ПОСЛЕ РЕМОНТА</a:t>
            </a:r>
            <a:endParaRPr/>
          </a:p>
        </p:txBody>
      </p:sp>
      <p:pic>
        <p:nvPicPr>
          <p:cNvPr id="7" name="Рисунок 3"/>
          <p:cNvPicPr>
            <a:picLocks noChangeAspect="1"/>
          </p:cNvPicPr>
          <p:nvPr/>
        </p:nvPicPr>
        <p:blipFill>
          <a:blip r:embed="rId3"/>
          <a:srcRect l="10349" t="10883" r="10087" b="3405"/>
          <a:stretch/>
        </p:blipFill>
        <p:spPr bwMode="auto">
          <a:xfrm>
            <a:off x="1123097" y="717701"/>
            <a:ext cx="3542501" cy="2697289"/>
          </a:xfrm>
          <a:prstGeom prst="rect">
            <a:avLst/>
          </a:prstGeom>
        </p:spPr>
      </p:pic>
      <p:pic>
        <p:nvPicPr>
          <p:cNvPr id="8" name="Рисунок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23097" y="3543393"/>
            <a:ext cx="3542501" cy="2716973"/>
          </a:xfrm>
          <a:prstGeom prst="rect">
            <a:avLst/>
          </a:prstGeom>
        </p:spPr>
      </p:pic>
      <p:pic>
        <p:nvPicPr>
          <p:cNvPr id="9" name="Рисунок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862369" y="741159"/>
            <a:ext cx="3660525" cy="2673831"/>
          </a:xfrm>
          <a:prstGeom prst="rect">
            <a:avLst/>
          </a:prstGeom>
        </p:spPr>
      </p:pic>
      <p:pic>
        <p:nvPicPr>
          <p:cNvPr id="10" name="Рисунок 1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821750" y="3537885"/>
            <a:ext cx="3696508" cy="2722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9445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/>
                <a:cs typeface="Times New Roman"/>
              </a:rPr>
              <a:t>9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96383"/>
            <a:ext cx="7937319" cy="33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РЕМОНТ ФОЙЕ И ЗРИТЕЛЬНОГО ЗАЛА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(2 ЭТАЖ)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42226" y="731518"/>
            <a:ext cx="3476556" cy="2607417"/>
          </a:xfrm>
          <a:prstGeom prst="rect">
            <a:avLst/>
          </a:prstGeom>
        </p:spPr>
      </p:pic>
      <p:pic>
        <p:nvPicPr>
          <p:cNvPr id="8" name="Рисунок 1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42227" y="3642862"/>
            <a:ext cx="3476555" cy="2607417"/>
          </a:xfrm>
          <a:prstGeom prst="rect">
            <a:avLst/>
          </a:prstGeom>
        </p:spPr>
      </p:pic>
      <p:sp>
        <p:nvSpPr>
          <p:cNvPr id="9" name="Скругленный прямоугольник 17"/>
          <p:cNvSpPr/>
          <p:nvPr/>
        </p:nvSpPr>
        <p:spPr bwMode="auto">
          <a:xfrm>
            <a:off x="1005123" y="519416"/>
            <a:ext cx="4286958" cy="605328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фойе (624 кв. м.) 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25 984,3 тыс. руб.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" name="Скругленный прямоугольник 18"/>
          <p:cNvSpPr/>
          <p:nvPr/>
        </p:nvSpPr>
        <p:spPr bwMode="auto">
          <a:xfrm>
            <a:off x="755576" y="1198919"/>
            <a:ext cx="4536505" cy="5326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Виды работ: 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Разборка паркетного пола, устройство холла из керамогранита (по проекту)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Косметический ремонт стен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Восстановление росписи сюжетов сказок на стенах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дверных  блоков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стен зрительного зала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потолка зрительного зала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Замена покрытия пола (ламинат) в зрительном зале на ковролин 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служебного балкона (замена облицовки - ламинированное ДСП)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потолка (подвесной)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Оборудование буфета и живого уголка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Электромонтажные работы (замена светильников и люстр)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</TotalTime>
  <Words>1300</Words>
  <Application>Microsoft Office PowerPoint</Application>
  <DocSecurity>0</DocSecurity>
  <PresentationFormat>Экран (4:3)</PresentationFormat>
  <Paragraphs>406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Blank</vt:lpstr>
      <vt:lpstr>1_Blank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ДОПОЛНИТЕЛЬНЫЕ ВИДЫ РЕМОНТНЫХ РАБОТ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Смирнова Ирина Анатольевна</dc:creator>
  <cp:keywords/>
  <dc:description/>
  <cp:lastModifiedBy>Пользователь Windows</cp:lastModifiedBy>
  <cp:revision>814</cp:revision>
  <cp:lastPrinted>2022-02-10T14:55:43Z</cp:lastPrinted>
  <dcterms:created xsi:type="dcterms:W3CDTF">2018-05-18T11:00:57Z</dcterms:created>
  <dcterms:modified xsi:type="dcterms:W3CDTF">2022-02-10T18:38:09Z</dcterms:modified>
  <cp:category/>
  <dc:identifier/>
  <cp:contentStatus/>
  <dc:language/>
  <cp:version/>
</cp:coreProperties>
</file>